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56" r:id="rId6"/>
    <p:sldId id="261" r:id="rId7"/>
  </p:sldIdLst>
  <p:sldSz cx="155448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C6FE"/>
    <a:srgbClr val="FFD2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02" d="100"/>
          <a:sy n="102" d="100"/>
        </p:scale>
        <p:origin x="1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95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02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9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66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4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9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0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36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24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5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0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4B250-0C3F-40FE-9593-256ACF326FB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3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8F6080F-AEB7-4680-87C8-1B8285714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17" y="6422291"/>
            <a:ext cx="4778039" cy="148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5BE7111-7666-41FA-AE6C-659EE0FBC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1" y="3194310"/>
            <a:ext cx="4778039" cy="155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9EF510-577C-41DE-953F-2E8A97989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757" y="7774337"/>
            <a:ext cx="4778039" cy="171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D101AA9-BEA6-4C91-BBCE-67A0F4CAA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161" y="4744799"/>
            <a:ext cx="4778039" cy="155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2B75DD-C789-4C7A-86AD-D6A812B47BC6}"/>
                  </a:ext>
                </a:extLst>
              </p:cNvPr>
              <p:cNvSpPr txBox="1"/>
              <p:nvPr/>
            </p:nvSpPr>
            <p:spPr>
              <a:xfrm>
                <a:off x="0" y="520553"/>
                <a:ext cx="8206740" cy="2487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Mission Logistics Optimization</a:t>
                </a:r>
              </a:p>
              <a:p>
                <a:r>
                  <a:rPr lang="en-US" dirty="0"/>
                  <a:t>	</a:t>
                </a:r>
              </a:p>
              <a:p>
                <a:r>
                  <a:rPr lang="en-US" dirty="0"/>
                  <a:t>	</a:t>
                </a:r>
                <a:r>
                  <a:rPr lang="en-US" sz="1600" b="1" dirty="0"/>
                  <a:t>Objective:</a:t>
                </a:r>
                <a:r>
                  <a:rPr lang="en-US" sz="1600" dirty="0"/>
                  <a:t> Find Trajectory that minimizes the cost function:</a:t>
                </a:r>
              </a:p>
              <a:p>
                <a:r>
                  <a:rPr lang="en-US" sz="1600" dirty="0"/>
                  <a:t>	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𝑬𝑬𝑽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𝑫𝑺𝑻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𝑷𝒉𝒐𝒃𝒐𝒔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𝑫𝒆𝒊𝒎𝒐𝒔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baseline="-25000" dirty="0">
                  <a:ea typeface="Cambria Math" panose="02040503050406030204" pitchFamily="18" charset="0"/>
                </a:endParaRP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	</a:t>
                </a: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	- Rocket Eqn. used to convert </a:t>
                </a:r>
                <a:r>
                  <a:rPr lang="el-GR" sz="1600" b="0" dirty="0">
                    <a:ea typeface="Cambria Math" panose="02040503050406030204" pitchFamily="18" charset="0"/>
                  </a:rPr>
                  <a:t>Δ</a:t>
                </a:r>
                <a:r>
                  <a:rPr lang="en-US" sz="1600" b="0" dirty="0">
                    <a:ea typeface="Cambria Math" panose="02040503050406030204" pitchFamily="18" charset="0"/>
                  </a:rPr>
                  <a:t>V to mass. </a:t>
                </a:r>
              </a:p>
              <a:p>
                <a:r>
                  <a:rPr lang="en-US" sz="1600" dirty="0">
                    <a:ea typeface="Cambria Math" panose="02040503050406030204" pitchFamily="18" charset="0"/>
                  </a:rPr>
                  <a:t>	- Four example trajectories (not entire solution space) below</a:t>
                </a: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		- </a:t>
                </a:r>
                <a:r>
                  <a:rPr lang="en-US" sz="1600" b="1" dirty="0">
                    <a:ea typeface="Cambria Math" panose="02040503050406030204" pitchFamily="18" charset="0"/>
                  </a:rPr>
                  <a:t>Trajectory #2 was selected for this mission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2B75DD-C789-4C7A-86AD-D6A812B4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0553"/>
                <a:ext cx="8206740" cy="2487348"/>
              </a:xfrm>
              <a:prstGeom prst="rect">
                <a:avLst/>
              </a:prstGeom>
              <a:blipFill>
                <a:blip r:embed="rId6"/>
                <a:stretch>
                  <a:fillRect t="-1961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BEC90C-2B65-4856-8827-8409D7E23547}"/>
                  </a:ext>
                </a:extLst>
              </p:cNvPr>
              <p:cNvSpPr txBox="1"/>
              <p:nvPr/>
            </p:nvSpPr>
            <p:spPr>
              <a:xfrm>
                <a:off x="6367619" y="695663"/>
                <a:ext cx="211455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– Required propellant  capacity of the EEV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– Required propellant from the DST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– Science time on Phobos (days)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– Science time on Deimos (days)</a:t>
                </a:r>
              </a:p>
              <a:p>
                <a:endParaRPr lang="en-US" sz="1200" dirty="0"/>
              </a:p>
              <a:p>
                <a:pPr/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200" i="1" baseline="-250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200" dirty="0"/>
                  <a:t> = 1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2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200" dirty="0"/>
                  <a:t> = 0.1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2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200" dirty="0"/>
                  <a:t> = 400</a:t>
                </a:r>
              </a:p>
              <a:p>
                <a:pPr/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12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200" dirty="0"/>
                  <a:t> = 300</a:t>
                </a:r>
              </a:p>
              <a:p>
                <a:pPr/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BEC90C-2B65-4856-8827-8409D7E23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619" y="695663"/>
                <a:ext cx="2114550" cy="3046988"/>
              </a:xfrm>
              <a:prstGeom prst="rect">
                <a:avLst/>
              </a:prstGeom>
              <a:blipFill>
                <a:blip r:embed="rId7"/>
                <a:stretch>
                  <a:fillRect l="-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B7DB2C-D7D7-4061-87A7-41EB2003D7A7}"/>
                  </a:ext>
                </a:extLst>
              </p:cNvPr>
              <p:cNvSpPr txBox="1"/>
              <p:nvPr/>
            </p:nvSpPr>
            <p:spPr>
              <a:xfrm>
                <a:off x="5129755" y="6433725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3. </a:t>
                </a:r>
                <a:r>
                  <a:rPr lang="en-US" sz="1200" dirty="0"/>
                  <a:t>Deimos to Phobos, no stop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3,308</a:t>
                </a:r>
              </a:p>
              <a:p>
                <a:endParaRPr lang="en-US" sz="1200" dirty="0"/>
              </a:p>
              <a:p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2.41 km/s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10,103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0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11.32 days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7.56 days</a:t>
                </a:r>
              </a:p>
              <a:p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B7DB2C-D7D7-4061-87A7-41EB2003D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755" y="6433725"/>
                <a:ext cx="3482192" cy="15696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5704C6-D3CB-4486-98E9-60A1CAC1D7DB}"/>
                  </a:ext>
                </a:extLst>
              </p:cNvPr>
              <p:cNvSpPr txBox="1"/>
              <p:nvPr/>
            </p:nvSpPr>
            <p:spPr>
              <a:xfrm>
                <a:off x="561564" y="7910123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4. </a:t>
                </a:r>
                <a:r>
                  <a:rPr lang="en-US" sz="1200" dirty="0"/>
                  <a:t>Deimos to Phobos, refuel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2,316</a:t>
                </a:r>
              </a:p>
              <a:p>
                <a:pPr algn="r"/>
                <a:endParaRPr lang="en-US" sz="1200" dirty="0"/>
              </a:p>
              <a:p>
                <a:pPr algn="r"/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1.80 km/s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6,727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3,793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9.25 days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3.63 days</a:t>
                </a:r>
              </a:p>
              <a:p>
                <a:pPr algn="r"/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5704C6-D3CB-4486-98E9-60A1CAC1D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64" y="7910123"/>
                <a:ext cx="3482192" cy="1569660"/>
              </a:xfrm>
              <a:prstGeom prst="rect">
                <a:avLst/>
              </a:prstGeom>
              <a:blipFill>
                <a:blip r:embed="rId9"/>
                <a:stretch>
                  <a:fillRect t="-389" r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E895B8-023C-4807-941F-95933F4BD3B7}"/>
                  </a:ext>
                </a:extLst>
              </p:cNvPr>
              <p:cNvSpPr txBox="1"/>
              <p:nvPr/>
            </p:nvSpPr>
            <p:spPr>
              <a:xfrm>
                <a:off x="4865698" y="3398540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1. </a:t>
                </a:r>
                <a:r>
                  <a:rPr lang="en-US" sz="1200" dirty="0"/>
                  <a:t>Phobos to Deimos, no stop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1,840</a:t>
                </a:r>
              </a:p>
              <a:p>
                <a:endParaRPr lang="en-US" sz="1200" dirty="0"/>
              </a:p>
              <a:p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2.20 km/s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8,854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0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10.52 days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9.35 days</a:t>
                </a:r>
              </a:p>
              <a:p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E895B8-023C-4807-941F-95933F4BD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698" y="3398540"/>
                <a:ext cx="3482192" cy="1569660"/>
              </a:xfrm>
              <a:prstGeom prst="rect">
                <a:avLst/>
              </a:prstGeom>
              <a:blipFill>
                <a:blip r:embed="rId10"/>
                <a:stretch>
                  <a:fillRect t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3755C3-FC2F-4697-AC37-D72C7945B127}"/>
                  </a:ext>
                </a:extLst>
              </p:cNvPr>
              <p:cNvSpPr txBox="1"/>
              <p:nvPr/>
            </p:nvSpPr>
            <p:spPr>
              <a:xfrm>
                <a:off x="443969" y="4968200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2. </a:t>
                </a:r>
                <a:r>
                  <a:rPr lang="en-US" sz="1200" dirty="0"/>
                  <a:t>Phobos to Deimos, refuel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1,536</a:t>
                </a:r>
              </a:p>
              <a:p>
                <a:pPr algn="r"/>
                <a:endParaRPr lang="en-US" sz="1200" dirty="0"/>
              </a:p>
              <a:p>
                <a:pPr algn="r"/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1.74 km/s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6,419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2851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9.24 days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4.91 days</a:t>
                </a:r>
              </a:p>
              <a:p>
                <a:pPr algn="r"/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3755C3-FC2F-4697-AC37-D72C7945B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69" y="4968200"/>
                <a:ext cx="3482192" cy="1569660"/>
              </a:xfrm>
              <a:prstGeom prst="rect">
                <a:avLst/>
              </a:prstGeom>
              <a:blipFill>
                <a:blip r:embed="rId11"/>
                <a:stretch>
                  <a:fillRect t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5EB0329-8B53-4817-8E1A-E7473FA7602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3" r="33735" b="16518"/>
          <a:stretch/>
        </p:blipFill>
        <p:spPr>
          <a:xfrm>
            <a:off x="11728802" y="2411672"/>
            <a:ext cx="3404668" cy="157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083E73-78DA-4285-97DF-6C159A7B6A0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2" t="3740" r="25511" b="8653"/>
          <a:stretch/>
        </p:blipFill>
        <p:spPr>
          <a:xfrm>
            <a:off x="8881408" y="4034493"/>
            <a:ext cx="3201501" cy="1994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B25C7A-D890-4A32-A577-1888C4C93F5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1" t="5348" r="31545" b="8050"/>
          <a:stretch/>
        </p:blipFill>
        <p:spPr>
          <a:xfrm>
            <a:off x="12082909" y="4214148"/>
            <a:ext cx="2343705" cy="17150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711DDD-18EA-46D2-8E13-76D1FAC70BB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2" r="34036" b="5348"/>
          <a:stretch/>
        </p:blipFill>
        <p:spPr>
          <a:xfrm>
            <a:off x="9081085" y="7162729"/>
            <a:ext cx="2988437" cy="1569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18F16D-A53A-4260-B30F-CCBF697D528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t="3800" r="34244" b="20424"/>
          <a:stretch/>
        </p:blipFill>
        <p:spPr>
          <a:xfrm>
            <a:off x="12269200" y="7256728"/>
            <a:ext cx="2654423" cy="14204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3F81AC-7643-48C1-917B-F5F072094E9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0" t="4066" r="29493" b="5050"/>
          <a:stretch/>
        </p:blipFill>
        <p:spPr>
          <a:xfrm>
            <a:off x="12437727" y="282130"/>
            <a:ext cx="2399722" cy="22054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39F763-F97C-48A2-A2A0-D1DA332B67E7}"/>
              </a:ext>
            </a:extLst>
          </p:cNvPr>
          <p:cNvSpPr txBox="1"/>
          <p:nvPr/>
        </p:nvSpPr>
        <p:spPr>
          <a:xfrm>
            <a:off x="10033626" y="412985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1. Transfer Arc to Mars</a:t>
            </a:r>
            <a:endParaRPr lang="en-US" sz="1400" u="sng" dirty="0"/>
          </a:p>
          <a:p>
            <a:r>
              <a:rPr lang="en-US" sz="1400" dirty="0"/>
              <a:t>Launch Date: Oct 9, 2039</a:t>
            </a:r>
          </a:p>
          <a:p>
            <a:r>
              <a:rPr lang="en-US" sz="1400" dirty="0"/>
              <a:t>Transfer Time: 256 Days</a:t>
            </a:r>
          </a:p>
          <a:p>
            <a:r>
              <a:rPr lang="en-US" sz="1400" dirty="0"/>
              <a:t>ΔV: 4.13 km/s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E89C9B-2000-4336-93E5-0B26E8CE92E2}"/>
              </a:ext>
            </a:extLst>
          </p:cNvPr>
          <p:cNvSpPr txBox="1"/>
          <p:nvPr/>
        </p:nvSpPr>
        <p:spPr>
          <a:xfrm>
            <a:off x="10033627" y="1881675"/>
            <a:ext cx="26282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2. Parking Orbit Insertion</a:t>
            </a:r>
            <a:endParaRPr lang="en-US" sz="1400" u="sng" dirty="0"/>
          </a:p>
          <a:p>
            <a:r>
              <a:rPr lang="en-US" sz="1400" dirty="0"/>
              <a:t>EEV Arrival Date: Jun 22, 2040</a:t>
            </a:r>
          </a:p>
          <a:p>
            <a:r>
              <a:rPr lang="en-US" sz="1400" dirty="0"/>
              <a:t>DST Arrival Date: Jun 27, 2040</a:t>
            </a:r>
          </a:p>
          <a:p>
            <a:r>
              <a:rPr lang="en-US" sz="1400" dirty="0"/>
              <a:t>ΔV: 0.90 km/s</a:t>
            </a:r>
          </a:p>
          <a:p>
            <a:endParaRPr lang="en-US" sz="1400" dirty="0"/>
          </a:p>
          <a:p>
            <a:r>
              <a:rPr lang="en-US" sz="1400" u="sng" dirty="0"/>
              <a:t>Parking Orbit Parameters</a:t>
            </a:r>
          </a:p>
          <a:p>
            <a:r>
              <a:rPr lang="en-US" sz="1400" dirty="0"/>
              <a:t>Period: 5.0 days</a:t>
            </a:r>
          </a:p>
          <a:p>
            <a:r>
              <a:rPr lang="en-US" sz="1400" dirty="0"/>
              <a:t>Eccentricity: 0.84</a:t>
            </a:r>
          </a:p>
          <a:p>
            <a:r>
              <a:rPr lang="en-US" sz="1400" dirty="0"/>
              <a:t>SMA: 59000 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B1EBC8-CDE0-4FFF-BE2E-F41FDD5DED81}"/>
              </a:ext>
            </a:extLst>
          </p:cNvPr>
          <p:cNvSpPr txBox="1"/>
          <p:nvPr/>
        </p:nvSpPr>
        <p:spPr>
          <a:xfrm>
            <a:off x="9454652" y="6142714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3. Transfer to Phobos</a:t>
            </a:r>
            <a:endParaRPr lang="en-US" sz="1400" u="sng" dirty="0"/>
          </a:p>
          <a:p>
            <a:r>
              <a:rPr lang="en-US" sz="1400" dirty="0"/>
              <a:t>Transfer Date: Jul 2, 2040</a:t>
            </a:r>
          </a:p>
          <a:p>
            <a:r>
              <a:rPr lang="en-US" sz="1400" dirty="0"/>
              <a:t>Time on Phobos: 9.2 days</a:t>
            </a:r>
          </a:p>
          <a:p>
            <a:r>
              <a:rPr lang="en-US" sz="1400" dirty="0"/>
              <a:t>ΔV: 0.83 km/s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951EA6-8D38-4A87-9457-D74C44C7B498}"/>
              </a:ext>
            </a:extLst>
          </p:cNvPr>
          <p:cNvSpPr txBox="1"/>
          <p:nvPr/>
        </p:nvSpPr>
        <p:spPr>
          <a:xfrm>
            <a:off x="12323459" y="6108306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4. Return to DST</a:t>
            </a:r>
            <a:endParaRPr lang="en-US" sz="1400" u="sng" dirty="0"/>
          </a:p>
          <a:p>
            <a:r>
              <a:rPr lang="en-US" sz="1400" dirty="0"/>
              <a:t>Transfer Date: Jul 12, 2040</a:t>
            </a:r>
          </a:p>
          <a:p>
            <a:r>
              <a:rPr lang="en-US" sz="1400" dirty="0"/>
              <a:t>Transfer Time: 11 hours</a:t>
            </a:r>
          </a:p>
          <a:p>
            <a:r>
              <a:rPr lang="en-US" sz="1400" dirty="0"/>
              <a:t>ΔV: 0.90 km/s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88CA22-6D08-42D1-B89E-1CC9A6DB119E}"/>
              </a:ext>
            </a:extLst>
          </p:cNvPr>
          <p:cNvSpPr txBox="1"/>
          <p:nvPr/>
        </p:nvSpPr>
        <p:spPr>
          <a:xfrm>
            <a:off x="9441265" y="8732389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5. Transfer to Deimos</a:t>
            </a:r>
            <a:endParaRPr lang="en-US" sz="1400" u="sng" dirty="0"/>
          </a:p>
          <a:p>
            <a:r>
              <a:rPr lang="en-US" sz="1400" dirty="0"/>
              <a:t>Transfer Date: Jul 15, 2040</a:t>
            </a:r>
          </a:p>
          <a:p>
            <a:r>
              <a:rPr lang="en-US" sz="1400" dirty="0"/>
              <a:t>Time on Deimos: 4.9 days</a:t>
            </a:r>
          </a:p>
          <a:p>
            <a:r>
              <a:rPr lang="en-US" sz="1400" dirty="0"/>
              <a:t>ΔV: 0.59 km/s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BDD13F-D59C-4FC1-9F55-955F220AFF85}"/>
              </a:ext>
            </a:extLst>
          </p:cNvPr>
          <p:cNvSpPr txBox="1"/>
          <p:nvPr/>
        </p:nvSpPr>
        <p:spPr>
          <a:xfrm>
            <a:off x="12269199" y="8731325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6. Return to DST</a:t>
            </a:r>
            <a:endParaRPr lang="en-US" sz="1400" u="sng" dirty="0"/>
          </a:p>
          <a:p>
            <a:r>
              <a:rPr lang="en-US" sz="1400" dirty="0"/>
              <a:t>Transfer Date: Jul 26, 2040</a:t>
            </a:r>
          </a:p>
          <a:p>
            <a:r>
              <a:rPr lang="en-US" sz="1400" dirty="0"/>
              <a:t>Transfer Time: 4 days</a:t>
            </a:r>
          </a:p>
          <a:p>
            <a:r>
              <a:rPr lang="en-US" sz="1400" dirty="0"/>
              <a:t>ΔV: 0.63 km/s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A7426E03-40BE-4C60-9ABE-A06CD85D8B68}"/>
              </a:ext>
            </a:extLst>
          </p:cNvPr>
          <p:cNvSpPr/>
          <p:nvPr/>
        </p:nvSpPr>
        <p:spPr>
          <a:xfrm>
            <a:off x="8785063" y="97971"/>
            <a:ext cx="626575" cy="9862457"/>
          </a:xfrm>
          <a:prstGeom prst="leftBrace">
            <a:avLst>
              <a:gd name="adj1" fmla="val 74901"/>
              <a:gd name="adj2" fmla="val 55131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479DE-B546-4A4D-8A70-1547078279E5}"/>
              </a:ext>
            </a:extLst>
          </p:cNvPr>
          <p:cNvSpPr txBox="1"/>
          <p:nvPr/>
        </p:nvSpPr>
        <p:spPr>
          <a:xfrm rot="585196">
            <a:off x="13716426" y="176693"/>
            <a:ext cx="25754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6E48D5-5CEA-4AC2-9E19-E1ED2FF511F5}"/>
              </a:ext>
            </a:extLst>
          </p:cNvPr>
          <p:cNvSpPr txBox="1"/>
          <p:nvPr/>
        </p:nvSpPr>
        <p:spPr>
          <a:xfrm>
            <a:off x="13506609" y="121909"/>
            <a:ext cx="782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Mars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122A9C-EBE0-400E-9CF3-91BF02E989BA}"/>
              </a:ext>
            </a:extLst>
          </p:cNvPr>
          <p:cNvSpPr txBox="1"/>
          <p:nvPr/>
        </p:nvSpPr>
        <p:spPr>
          <a:xfrm rot="1675666">
            <a:off x="13830981" y="513852"/>
            <a:ext cx="257546" cy="1538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05E04E-C520-47C0-8FB1-A48E7EEBB713}"/>
              </a:ext>
            </a:extLst>
          </p:cNvPr>
          <p:cNvSpPr txBox="1"/>
          <p:nvPr/>
        </p:nvSpPr>
        <p:spPr>
          <a:xfrm rot="628816">
            <a:off x="13749091" y="675474"/>
            <a:ext cx="212834" cy="1268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5D54C4-2DAD-4A7F-849E-BC021F42DC6B}"/>
              </a:ext>
            </a:extLst>
          </p:cNvPr>
          <p:cNvSpPr txBox="1"/>
          <p:nvPr/>
        </p:nvSpPr>
        <p:spPr>
          <a:xfrm rot="1675666">
            <a:off x="13716426" y="1211771"/>
            <a:ext cx="25754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622578-BA16-49A6-9992-63779648068D}"/>
              </a:ext>
            </a:extLst>
          </p:cNvPr>
          <p:cNvSpPr txBox="1"/>
          <p:nvPr/>
        </p:nvSpPr>
        <p:spPr>
          <a:xfrm rot="311676">
            <a:off x="12688750" y="2275285"/>
            <a:ext cx="257546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30670C-066D-425C-94F6-098FAE86BAF6}"/>
              </a:ext>
            </a:extLst>
          </p:cNvPr>
          <p:cNvSpPr txBox="1"/>
          <p:nvPr/>
        </p:nvSpPr>
        <p:spPr>
          <a:xfrm>
            <a:off x="13864426" y="512847"/>
            <a:ext cx="782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EEV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5F85CF-C988-4A2C-818E-0D6EECF1A548}"/>
              </a:ext>
            </a:extLst>
          </p:cNvPr>
          <p:cNvSpPr/>
          <p:nvPr/>
        </p:nvSpPr>
        <p:spPr>
          <a:xfrm>
            <a:off x="13323652" y="2544390"/>
            <a:ext cx="66502" cy="7130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CEE22B9-CA50-4689-B8EF-825769F87A0B}"/>
              </a:ext>
            </a:extLst>
          </p:cNvPr>
          <p:cNvSpPr/>
          <p:nvPr/>
        </p:nvSpPr>
        <p:spPr>
          <a:xfrm>
            <a:off x="13739329" y="372680"/>
            <a:ext cx="66502" cy="71303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1A84965-7C63-4192-9CB4-5FCDB03C35B4}"/>
              </a:ext>
            </a:extLst>
          </p:cNvPr>
          <p:cNvSpPr/>
          <p:nvPr/>
        </p:nvSpPr>
        <p:spPr>
          <a:xfrm>
            <a:off x="13864426" y="624360"/>
            <a:ext cx="66502" cy="71303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08D4602-E2A7-48E2-BD6C-DA06223A0D13}"/>
              </a:ext>
            </a:extLst>
          </p:cNvPr>
          <p:cNvSpPr/>
          <p:nvPr/>
        </p:nvSpPr>
        <p:spPr>
          <a:xfrm>
            <a:off x="13739329" y="758372"/>
            <a:ext cx="66502" cy="71303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C319F2-F06F-4C5F-8797-8090D862000B}"/>
              </a:ext>
            </a:extLst>
          </p:cNvPr>
          <p:cNvSpPr txBox="1"/>
          <p:nvPr/>
        </p:nvSpPr>
        <p:spPr>
          <a:xfrm>
            <a:off x="13492445" y="763544"/>
            <a:ext cx="782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Earth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65B65F0-A47E-4095-B715-68AF74C12C31}"/>
              </a:ext>
            </a:extLst>
          </p:cNvPr>
          <p:cNvSpPr/>
          <p:nvPr/>
        </p:nvSpPr>
        <p:spPr>
          <a:xfrm>
            <a:off x="13667894" y="1362849"/>
            <a:ext cx="66502" cy="71303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45AC62-BEA2-4A45-AC64-C3807608DD91}"/>
              </a:ext>
            </a:extLst>
          </p:cNvPr>
          <p:cNvSpPr txBox="1"/>
          <p:nvPr/>
        </p:nvSpPr>
        <p:spPr>
          <a:xfrm>
            <a:off x="13667894" y="1244958"/>
            <a:ext cx="782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Sun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133C3B-E383-4752-A324-5AA55FF1E555}"/>
              </a:ext>
            </a:extLst>
          </p:cNvPr>
          <p:cNvSpPr txBox="1"/>
          <p:nvPr/>
        </p:nvSpPr>
        <p:spPr>
          <a:xfrm>
            <a:off x="13120423" y="2569224"/>
            <a:ext cx="782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EEV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8BE7EC4-E407-4EEB-BBC0-AF44245CAA6B}"/>
              </a:ext>
            </a:extLst>
          </p:cNvPr>
          <p:cNvSpPr/>
          <p:nvPr/>
        </p:nvSpPr>
        <p:spPr>
          <a:xfrm>
            <a:off x="14147784" y="3360510"/>
            <a:ext cx="45719" cy="4876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568848-F9EC-4089-927F-DAEC90CD14F1}"/>
              </a:ext>
            </a:extLst>
          </p:cNvPr>
          <p:cNvSpPr txBox="1"/>
          <p:nvPr/>
        </p:nvSpPr>
        <p:spPr>
          <a:xfrm>
            <a:off x="13883513" y="3360510"/>
            <a:ext cx="612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Phobos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B6AC53-91F7-487F-BB34-107F275F630D}"/>
              </a:ext>
            </a:extLst>
          </p:cNvPr>
          <p:cNvSpPr/>
          <p:nvPr/>
        </p:nvSpPr>
        <p:spPr>
          <a:xfrm>
            <a:off x="14211300" y="3346552"/>
            <a:ext cx="145759" cy="48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EC2467A-EF36-43E2-8056-6D79075B1E70}"/>
              </a:ext>
            </a:extLst>
          </p:cNvPr>
          <p:cNvSpPr/>
          <p:nvPr/>
        </p:nvSpPr>
        <p:spPr>
          <a:xfrm flipH="1">
            <a:off x="14756430" y="3249933"/>
            <a:ext cx="45719" cy="4571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FD14B2-9345-4A25-949A-A608937BF33A}"/>
              </a:ext>
            </a:extLst>
          </p:cNvPr>
          <p:cNvSpPr/>
          <p:nvPr/>
        </p:nvSpPr>
        <p:spPr>
          <a:xfrm>
            <a:off x="14815583" y="3248408"/>
            <a:ext cx="145759" cy="48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76DF96-EFA8-4A33-8F00-7B0ED5EBC46E}"/>
              </a:ext>
            </a:extLst>
          </p:cNvPr>
          <p:cNvSpPr txBox="1"/>
          <p:nvPr/>
        </p:nvSpPr>
        <p:spPr>
          <a:xfrm>
            <a:off x="14744610" y="3138673"/>
            <a:ext cx="612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Deimos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396C9DF-48AC-4443-87C8-00EF2327C5FF}"/>
              </a:ext>
            </a:extLst>
          </p:cNvPr>
          <p:cNvSpPr/>
          <p:nvPr/>
        </p:nvSpPr>
        <p:spPr>
          <a:xfrm>
            <a:off x="9891134" y="4038401"/>
            <a:ext cx="81297" cy="7639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CD8DF2-EF75-4904-8B5F-C630B176CDE7}"/>
              </a:ext>
            </a:extLst>
          </p:cNvPr>
          <p:cNvSpPr txBox="1"/>
          <p:nvPr/>
        </p:nvSpPr>
        <p:spPr>
          <a:xfrm>
            <a:off x="9694344" y="4076600"/>
            <a:ext cx="782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DST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BD4266A-0EA0-4234-9FA6-B7AE65F23048}"/>
              </a:ext>
            </a:extLst>
          </p:cNvPr>
          <p:cNvSpPr/>
          <p:nvPr/>
        </p:nvSpPr>
        <p:spPr>
          <a:xfrm>
            <a:off x="10600786" y="5316402"/>
            <a:ext cx="45719" cy="4876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7A0AFAA-6089-4A27-A46F-BEFA59620ED1}"/>
              </a:ext>
            </a:extLst>
          </p:cNvPr>
          <p:cNvSpPr/>
          <p:nvPr/>
        </p:nvSpPr>
        <p:spPr>
          <a:xfrm>
            <a:off x="10661147" y="5301371"/>
            <a:ext cx="145759" cy="48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E4D931D-6D9E-4844-B754-AF82E97B8EB0}"/>
              </a:ext>
            </a:extLst>
          </p:cNvPr>
          <p:cNvSpPr txBox="1"/>
          <p:nvPr/>
        </p:nvSpPr>
        <p:spPr>
          <a:xfrm>
            <a:off x="10534200" y="5130673"/>
            <a:ext cx="612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Phobos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F67E271-E871-4F4D-A973-07A601195D4F}"/>
              </a:ext>
            </a:extLst>
          </p:cNvPr>
          <p:cNvSpPr txBox="1"/>
          <p:nvPr/>
        </p:nvSpPr>
        <p:spPr>
          <a:xfrm>
            <a:off x="10476480" y="5412757"/>
            <a:ext cx="782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EEV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641B31E-D142-4B39-B5AC-6B233D4BAAD0}"/>
              </a:ext>
            </a:extLst>
          </p:cNvPr>
          <p:cNvSpPr/>
          <p:nvPr/>
        </p:nvSpPr>
        <p:spPr>
          <a:xfrm>
            <a:off x="11088893" y="5775733"/>
            <a:ext cx="45719" cy="4876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A19A6F-809E-4CDD-ABF6-54ACF6618DBF}"/>
              </a:ext>
            </a:extLst>
          </p:cNvPr>
          <p:cNvSpPr/>
          <p:nvPr/>
        </p:nvSpPr>
        <p:spPr>
          <a:xfrm>
            <a:off x="11152906" y="5757074"/>
            <a:ext cx="170748" cy="79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3819136-B97B-4B9B-A777-7B6F229228E7}"/>
              </a:ext>
            </a:extLst>
          </p:cNvPr>
          <p:cNvSpPr txBox="1"/>
          <p:nvPr/>
        </p:nvSpPr>
        <p:spPr>
          <a:xfrm>
            <a:off x="11053267" y="5668637"/>
            <a:ext cx="612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Deimos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72F0DD2-A31C-4A9C-B35F-518E21F0B07E}"/>
              </a:ext>
            </a:extLst>
          </p:cNvPr>
          <p:cNvSpPr/>
          <p:nvPr/>
        </p:nvSpPr>
        <p:spPr>
          <a:xfrm>
            <a:off x="12871052" y="5102919"/>
            <a:ext cx="45719" cy="4876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EF0CDD6-2C3B-4446-9B7C-40FFBD308F4B}"/>
              </a:ext>
            </a:extLst>
          </p:cNvPr>
          <p:cNvSpPr/>
          <p:nvPr/>
        </p:nvSpPr>
        <p:spPr>
          <a:xfrm>
            <a:off x="12931921" y="5087352"/>
            <a:ext cx="170748" cy="79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5E27C07-90E9-47BB-819A-4F155E52A646}"/>
              </a:ext>
            </a:extLst>
          </p:cNvPr>
          <p:cNvSpPr txBox="1"/>
          <p:nvPr/>
        </p:nvSpPr>
        <p:spPr>
          <a:xfrm>
            <a:off x="12355664" y="4979808"/>
            <a:ext cx="612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Deimos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1E88E96-544F-42A4-B1AD-FDAC67CBD3B3}"/>
              </a:ext>
            </a:extLst>
          </p:cNvPr>
          <p:cNvSpPr/>
          <p:nvPr/>
        </p:nvSpPr>
        <p:spPr>
          <a:xfrm>
            <a:off x="13770199" y="4901143"/>
            <a:ext cx="45719" cy="4876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9CA8FA0-A8F9-4DF3-B487-3B6C4D9BBD7B}"/>
              </a:ext>
            </a:extLst>
          </p:cNvPr>
          <p:cNvSpPr/>
          <p:nvPr/>
        </p:nvSpPr>
        <p:spPr>
          <a:xfrm>
            <a:off x="13827048" y="4882004"/>
            <a:ext cx="170748" cy="48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51097A6-F78D-4B00-B33E-9B53D3507EF2}"/>
              </a:ext>
            </a:extLst>
          </p:cNvPr>
          <p:cNvSpPr txBox="1"/>
          <p:nvPr/>
        </p:nvSpPr>
        <p:spPr>
          <a:xfrm>
            <a:off x="13734396" y="4758893"/>
            <a:ext cx="612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Phobos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F669459-F1CF-4E26-8849-5444CB190678}"/>
              </a:ext>
            </a:extLst>
          </p:cNvPr>
          <p:cNvSpPr/>
          <p:nvPr/>
        </p:nvSpPr>
        <p:spPr>
          <a:xfrm>
            <a:off x="10660019" y="5429783"/>
            <a:ext cx="45719" cy="4876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3330B48-447D-4BFA-AF39-A1FDB4F8BC6E}"/>
              </a:ext>
            </a:extLst>
          </p:cNvPr>
          <p:cNvSpPr/>
          <p:nvPr/>
        </p:nvSpPr>
        <p:spPr>
          <a:xfrm rot="20965619">
            <a:off x="10717621" y="5411507"/>
            <a:ext cx="46052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1B81CA5-AF85-4502-8831-F5D1D2FD15B2}"/>
              </a:ext>
            </a:extLst>
          </p:cNvPr>
          <p:cNvSpPr/>
          <p:nvPr/>
        </p:nvSpPr>
        <p:spPr>
          <a:xfrm rot="20965619">
            <a:off x="13654117" y="5391578"/>
            <a:ext cx="70442" cy="516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D56FA80-3BD3-4697-9C75-E3EE1955DCE5}"/>
              </a:ext>
            </a:extLst>
          </p:cNvPr>
          <p:cNvSpPr/>
          <p:nvPr/>
        </p:nvSpPr>
        <p:spPr>
          <a:xfrm>
            <a:off x="13680120" y="5370869"/>
            <a:ext cx="45719" cy="4876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5C4FD3D-23E2-4EBA-8AB9-BFB41072EA12}"/>
              </a:ext>
            </a:extLst>
          </p:cNvPr>
          <p:cNvSpPr txBox="1"/>
          <p:nvPr/>
        </p:nvSpPr>
        <p:spPr>
          <a:xfrm>
            <a:off x="13387001" y="5331099"/>
            <a:ext cx="490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EEV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B506B2-A8F7-4A0E-B8B9-BAA5E5D812D2}"/>
              </a:ext>
            </a:extLst>
          </p:cNvPr>
          <p:cNvSpPr/>
          <p:nvPr/>
        </p:nvSpPr>
        <p:spPr>
          <a:xfrm>
            <a:off x="13688596" y="5514804"/>
            <a:ext cx="132360" cy="76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C6F6232-A137-4FC9-B9E7-32A4525FF51B}"/>
              </a:ext>
            </a:extLst>
          </p:cNvPr>
          <p:cNvSpPr txBox="1"/>
          <p:nvPr/>
        </p:nvSpPr>
        <p:spPr>
          <a:xfrm>
            <a:off x="13625567" y="5458906"/>
            <a:ext cx="782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DST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8BEF48B-1CF0-44D8-9AF2-A0BD2F0BAAC8}"/>
              </a:ext>
            </a:extLst>
          </p:cNvPr>
          <p:cNvSpPr/>
          <p:nvPr/>
        </p:nvSpPr>
        <p:spPr>
          <a:xfrm>
            <a:off x="10537487" y="7228638"/>
            <a:ext cx="81297" cy="7639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9F60F44-2346-4E02-8FD5-86566EA0E550}"/>
              </a:ext>
            </a:extLst>
          </p:cNvPr>
          <p:cNvSpPr txBox="1"/>
          <p:nvPr/>
        </p:nvSpPr>
        <p:spPr>
          <a:xfrm>
            <a:off x="10357633" y="7240272"/>
            <a:ext cx="782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DST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09D2ADE-931C-468A-A9F6-47E767EDF6D7}"/>
              </a:ext>
            </a:extLst>
          </p:cNvPr>
          <p:cNvSpPr/>
          <p:nvPr/>
        </p:nvSpPr>
        <p:spPr>
          <a:xfrm>
            <a:off x="11472137" y="7878783"/>
            <a:ext cx="45719" cy="4876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9934CF-6460-404E-B35B-87A3A575E48A}"/>
              </a:ext>
            </a:extLst>
          </p:cNvPr>
          <p:cNvSpPr/>
          <p:nvPr/>
        </p:nvSpPr>
        <p:spPr>
          <a:xfrm>
            <a:off x="11531261" y="7854399"/>
            <a:ext cx="135012" cy="48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634D36-A77E-40E4-A7FD-FCDC10F4C8E5}"/>
              </a:ext>
            </a:extLst>
          </p:cNvPr>
          <p:cNvSpPr txBox="1"/>
          <p:nvPr/>
        </p:nvSpPr>
        <p:spPr>
          <a:xfrm>
            <a:off x="10952397" y="7822272"/>
            <a:ext cx="612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Phobos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9F97221F-1917-4D6E-B419-7918DB0118D7}"/>
              </a:ext>
            </a:extLst>
          </p:cNvPr>
          <p:cNvSpPr/>
          <p:nvPr/>
        </p:nvSpPr>
        <p:spPr>
          <a:xfrm>
            <a:off x="13632091" y="5525484"/>
            <a:ext cx="45719" cy="4876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31017FE-F21D-4144-A1EA-13F88110D574}"/>
              </a:ext>
            </a:extLst>
          </p:cNvPr>
          <p:cNvSpPr/>
          <p:nvPr/>
        </p:nvSpPr>
        <p:spPr>
          <a:xfrm>
            <a:off x="11726910" y="7763352"/>
            <a:ext cx="45719" cy="4876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51FEE95-F17C-4992-96ED-48AE8AB458A0}"/>
              </a:ext>
            </a:extLst>
          </p:cNvPr>
          <p:cNvSpPr/>
          <p:nvPr/>
        </p:nvSpPr>
        <p:spPr>
          <a:xfrm>
            <a:off x="11786810" y="7771269"/>
            <a:ext cx="135012" cy="48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6F4B801-E5CE-48D4-A681-E7B27FD2A00C}"/>
              </a:ext>
            </a:extLst>
          </p:cNvPr>
          <p:cNvSpPr/>
          <p:nvPr/>
        </p:nvSpPr>
        <p:spPr>
          <a:xfrm>
            <a:off x="11704050" y="7830015"/>
            <a:ext cx="45719" cy="4876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9BDCEEF-B39B-47F5-8FE9-CA1B549A4510}"/>
              </a:ext>
            </a:extLst>
          </p:cNvPr>
          <p:cNvSpPr/>
          <p:nvPr/>
        </p:nvSpPr>
        <p:spPr>
          <a:xfrm>
            <a:off x="11763425" y="7821958"/>
            <a:ext cx="135012" cy="48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E19A6C3-3455-419B-AB15-24A8ACB738E3}"/>
              </a:ext>
            </a:extLst>
          </p:cNvPr>
          <p:cNvSpPr txBox="1"/>
          <p:nvPr/>
        </p:nvSpPr>
        <p:spPr>
          <a:xfrm>
            <a:off x="11699219" y="7598225"/>
            <a:ext cx="612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Deimos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12DE3EF-734C-4F0A-9D43-7AFF90983BA9}"/>
              </a:ext>
            </a:extLst>
          </p:cNvPr>
          <p:cNvSpPr txBox="1"/>
          <p:nvPr/>
        </p:nvSpPr>
        <p:spPr>
          <a:xfrm>
            <a:off x="11443913" y="7818507"/>
            <a:ext cx="490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EEV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F872E1F-B812-4D51-8D76-163555BA6526}"/>
              </a:ext>
            </a:extLst>
          </p:cNvPr>
          <p:cNvSpPr/>
          <p:nvPr/>
        </p:nvSpPr>
        <p:spPr>
          <a:xfrm>
            <a:off x="14313245" y="7988369"/>
            <a:ext cx="45719" cy="4876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5090DF-E56F-4015-B337-D73845928374}"/>
              </a:ext>
            </a:extLst>
          </p:cNvPr>
          <p:cNvSpPr/>
          <p:nvPr/>
        </p:nvSpPr>
        <p:spPr>
          <a:xfrm>
            <a:off x="14372408" y="7979464"/>
            <a:ext cx="121926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534FC81-3588-42EE-8191-0709173A69A3}"/>
              </a:ext>
            </a:extLst>
          </p:cNvPr>
          <p:cNvSpPr txBox="1"/>
          <p:nvPr/>
        </p:nvSpPr>
        <p:spPr>
          <a:xfrm>
            <a:off x="14284738" y="7879212"/>
            <a:ext cx="612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</a:rPr>
              <a:t>Phobos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FC832D8-3A89-4B56-80BE-96C772724EAC}"/>
              </a:ext>
            </a:extLst>
          </p:cNvPr>
          <p:cNvSpPr/>
          <p:nvPr/>
        </p:nvSpPr>
        <p:spPr>
          <a:xfrm>
            <a:off x="13140825" y="8479329"/>
            <a:ext cx="45719" cy="48768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205D106-5A87-4F9D-9D94-C18EA50264A3}"/>
              </a:ext>
            </a:extLst>
          </p:cNvPr>
          <p:cNvSpPr/>
          <p:nvPr/>
        </p:nvSpPr>
        <p:spPr>
          <a:xfrm>
            <a:off x="13196702" y="8479329"/>
            <a:ext cx="121926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A18F13D-86AA-451E-A2AD-9BCA301DEF04}"/>
              </a:ext>
            </a:extLst>
          </p:cNvPr>
          <p:cNvSpPr/>
          <p:nvPr/>
        </p:nvSpPr>
        <p:spPr>
          <a:xfrm>
            <a:off x="13150983" y="8538022"/>
            <a:ext cx="45719" cy="4876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45FE32A-1AEA-4DA4-9A4B-AA3D66DBE890}"/>
              </a:ext>
            </a:extLst>
          </p:cNvPr>
          <p:cNvSpPr/>
          <p:nvPr/>
        </p:nvSpPr>
        <p:spPr>
          <a:xfrm rot="20905923">
            <a:off x="13206397" y="8510955"/>
            <a:ext cx="121926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99E7B99-44EC-4DB7-9F02-4D9AAB8C6BED}"/>
              </a:ext>
            </a:extLst>
          </p:cNvPr>
          <p:cNvSpPr txBox="1"/>
          <p:nvPr/>
        </p:nvSpPr>
        <p:spPr>
          <a:xfrm>
            <a:off x="13106230" y="8376083"/>
            <a:ext cx="490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</a:rPr>
              <a:t>EEV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BF498E-1566-404A-8B60-D2CBB40DA0A7}"/>
              </a:ext>
            </a:extLst>
          </p:cNvPr>
          <p:cNvSpPr txBox="1"/>
          <p:nvPr/>
        </p:nvSpPr>
        <p:spPr>
          <a:xfrm>
            <a:off x="12901658" y="8533814"/>
            <a:ext cx="782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6">
                    <a:lumMod val="75000"/>
                  </a:schemeClr>
                </a:solidFill>
              </a:rPr>
              <a:t>DST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7BBDB9A7-D2B2-4014-BEAA-9EB911A3155A}"/>
              </a:ext>
            </a:extLst>
          </p:cNvPr>
          <p:cNvSpPr/>
          <p:nvPr/>
        </p:nvSpPr>
        <p:spPr>
          <a:xfrm>
            <a:off x="14479094" y="8339500"/>
            <a:ext cx="45719" cy="48768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D017AD-3F1D-4482-80B7-B3D71D0D9ECB}"/>
              </a:ext>
            </a:extLst>
          </p:cNvPr>
          <p:cNvSpPr/>
          <p:nvPr/>
        </p:nvSpPr>
        <p:spPr>
          <a:xfrm>
            <a:off x="14544283" y="8346110"/>
            <a:ext cx="219797" cy="48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F722C72-4FF1-4985-8019-3CBA0440C062}"/>
              </a:ext>
            </a:extLst>
          </p:cNvPr>
          <p:cNvSpPr txBox="1"/>
          <p:nvPr/>
        </p:nvSpPr>
        <p:spPr>
          <a:xfrm>
            <a:off x="14457861" y="8271767"/>
            <a:ext cx="6124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Deimos</a:t>
            </a:r>
          </a:p>
        </p:txBody>
      </p:sp>
    </p:spTree>
    <p:extLst>
      <p:ext uri="{BB962C8B-B14F-4D97-AF65-F5344CB8AC3E}">
        <p14:creationId xmlns:p14="http://schemas.microsoft.com/office/powerpoint/2010/main" val="835957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5F5BF47A-1197-4B18-844F-EF8FCD05A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813462">
            <a:off x="10456850" y="2240406"/>
            <a:ext cx="701332" cy="72137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E3304D4-CBA4-4FEC-A01E-7A3A7880F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467400">
            <a:off x="11894442" y="7472350"/>
            <a:ext cx="701332" cy="721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E93C44-624F-4E8C-A3B9-CB8598F33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803" y="1479831"/>
            <a:ext cx="1827199" cy="1879406"/>
          </a:xfrm>
          <a:prstGeom prst="rect">
            <a:avLst/>
          </a:prstGeom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C61B680-F6D3-4C8A-9986-78218ABB0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9002">
            <a:off x="7524572" y="4100422"/>
            <a:ext cx="2051482" cy="115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D90E22D6-1C4C-4DBA-8B33-C389D6387842}"/>
              </a:ext>
            </a:extLst>
          </p:cNvPr>
          <p:cNvSpPr/>
          <p:nvPr/>
        </p:nvSpPr>
        <p:spPr>
          <a:xfrm flipH="1">
            <a:off x="12737828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DC544E0E-7290-44B4-8734-2E079089E9D5}"/>
              </a:ext>
            </a:extLst>
          </p:cNvPr>
          <p:cNvSpPr/>
          <p:nvPr/>
        </p:nvSpPr>
        <p:spPr>
          <a:xfrm flipH="1">
            <a:off x="11174866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391D4EE4-B4BB-4807-8E4E-A6E8FA788B13}"/>
              </a:ext>
            </a:extLst>
          </p:cNvPr>
          <p:cNvSpPr/>
          <p:nvPr/>
        </p:nvSpPr>
        <p:spPr>
          <a:xfrm flipH="1">
            <a:off x="8541487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6E3F656-DC77-4CDA-AFFA-DEB39D75E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593" y="1136719"/>
            <a:ext cx="1586380" cy="135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rc 46">
            <a:extLst>
              <a:ext uri="{FF2B5EF4-FFF2-40B4-BE49-F238E27FC236}">
                <a16:creationId xmlns:a16="http://schemas.microsoft.com/office/drawing/2014/main" id="{9F94A80A-0562-4C2C-BED5-94901FBC9112}"/>
              </a:ext>
            </a:extLst>
          </p:cNvPr>
          <p:cNvSpPr/>
          <p:nvPr/>
        </p:nvSpPr>
        <p:spPr>
          <a:xfrm flipH="1" flipV="1">
            <a:off x="7109251" y="478550"/>
            <a:ext cx="4678696" cy="4508552"/>
          </a:xfrm>
          <a:prstGeom prst="arc">
            <a:avLst>
              <a:gd name="adj1" fmla="val 10518039"/>
              <a:gd name="adj2" fmla="val 17057650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2920A2B9-DD1A-41BD-91FF-80B1B4C874FD}"/>
              </a:ext>
            </a:extLst>
          </p:cNvPr>
          <p:cNvSpPr/>
          <p:nvPr/>
        </p:nvSpPr>
        <p:spPr>
          <a:xfrm>
            <a:off x="8637531" y="1636422"/>
            <a:ext cx="3572225" cy="4965863"/>
          </a:xfrm>
          <a:prstGeom prst="arc">
            <a:avLst>
              <a:gd name="adj1" fmla="val 9994005"/>
              <a:gd name="adj2" fmla="val 16572399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EFA69866-04E6-47FC-9DCB-8F95DE7277BD}"/>
              </a:ext>
            </a:extLst>
          </p:cNvPr>
          <p:cNvSpPr/>
          <p:nvPr/>
        </p:nvSpPr>
        <p:spPr>
          <a:xfrm>
            <a:off x="5552996" y="5053020"/>
            <a:ext cx="6835750" cy="2470979"/>
          </a:xfrm>
          <a:prstGeom prst="arc">
            <a:avLst>
              <a:gd name="adj1" fmla="val 15432052"/>
              <a:gd name="adj2" fmla="val 13288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0D7C00D1-D0BE-44D0-9715-9CFFC3B7EB74}"/>
              </a:ext>
            </a:extLst>
          </p:cNvPr>
          <p:cNvSpPr/>
          <p:nvPr/>
        </p:nvSpPr>
        <p:spPr>
          <a:xfrm>
            <a:off x="11295874" y="3024185"/>
            <a:ext cx="805433" cy="780901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D37A30-5032-4A86-B664-E7D481F4C5CD}"/>
              </a:ext>
            </a:extLst>
          </p:cNvPr>
          <p:cNvSpPr txBox="1"/>
          <p:nvPr/>
        </p:nvSpPr>
        <p:spPr>
          <a:xfrm>
            <a:off x="9189633" y="493482"/>
            <a:ext cx="26384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Landing Sites:</a:t>
            </a:r>
          </a:p>
          <a:p>
            <a:r>
              <a:rPr lang="en-US" sz="1300" dirty="0"/>
              <a:t>1) Swift Crafter (12.5</a:t>
            </a:r>
            <a:r>
              <a:rPr lang="en-US" sz="1300" baseline="30000" dirty="0"/>
              <a:t>o </a:t>
            </a:r>
            <a:r>
              <a:rPr lang="en-US" sz="1300" dirty="0"/>
              <a:t>N 1.8</a:t>
            </a:r>
            <a:r>
              <a:rPr lang="en-US" sz="1300" baseline="30000" dirty="0"/>
              <a:t>o </a:t>
            </a:r>
            <a:r>
              <a:rPr lang="en-US" sz="1300" dirty="0"/>
              <a:t>E)</a:t>
            </a:r>
          </a:p>
          <a:p>
            <a:r>
              <a:rPr lang="en-US" sz="1300" dirty="0"/>
              <a:t>2) Voltaire Crater (22.0</a:t>
            </a:r>
            <a:r>
              <a:rPr lang="en-US" sz="1300" baseline="30000" dirty="0"/>
              <a:t>o </a:t>
            </a:r>
            <a:r>
              <a:rPr lang="en-US" sz="1300" dirty="0"/>
              <a:t>N 3.5</a:t>
            </a:r>
            <a:r>
              <a:rPr lang="en-US" sz="1300" baseline="30000" dirty="0"/>
              <a:t>o </a:t>
            </a:r>
            <a:r>
              <a:rPr lang="en-US" sz="1300" dirty="0"/>
              <a:t>W)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15C592-5328-43E8-8919-916A966411F7}"/>
              </a:ext>
            </a:extLst>
          </p:cNvPr>
          <p:cNvSpPr txBox="1"/>
          <p:nvPr/>
        </p:nvSpPr>
        <p:spPr>
          <a:xfrm>
            <a:off x="13156827" y="7735781"/>
            <a:ext cx="26384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Landing Sites:</a:t>
            </a:r>
          </a:p>
          <a:p>
            <a:r>
              <a:rPr lang="en-US" sz="1300" dirty="0"/>
              <a:t>1) Stickney Crafter (1</a:t>
            </a:r>
            <a:r>
              <a:rPr lang="en-US" sz="1300" baseline="30000" dirty="0"/>
              <a:t>o </a:t>
            </a:r>
            <a:r>
              <a:rPr lang="en-US" sz="1300" dirty="0"/>
              <a:t>N 49</a:t>
            </a:r>
            <a:r>
              <a:rPr lang="en-US" sz="1300" baseline="30000" dirty="0"/>
              <a:t>o </a:t>
            </a:r>
            <a:r>
              <a:rPr lang="en-US" sz="1300" dirty="0"/>
              <a:t>W)</a:t>
            </a:r>
          </a:p>
          <a:p>
            <a:r>
              <a:rPr lang="en-US" sz="1300" dirty="0"/>
              <a:t>2) </a:t>
            </a:r>
            <a:r>
              <a:rPr lang="en-US" sz="1300" dirty="0" err="1"/>
              <a:t>Clustril</a:t>
            </a:r>
            <a:r>
              <a:rPr lang="en-US" sz="1300" dirty="0"/>
              <a:t> Crater (60</a:t>
            </a:r>
            <a:r>
              <a:rPr lang="en-US" sz="1300" baseline="30000" dirty="0"/>
              <a:t>o </a:t>
            </a:r>
            <a:r>
              <a:rPr lang="en-US" sz="1300" dirty="0"/>
              <a:t>N 91</a:t>
            </a:r>
            <a:r>
              <a:rPr lang="en-US" sz="1300" baseline="30000" dirty="0"/>
              <a:t>o </a:t>
            </a:r>
            <a:r>
              <a:rPr lang="en-US" sz="1300" dirty="0"/>
              <a:t>W)</a:t>
            </a:r>
          </a:p>
          <a:p>
            <a:r>
              <a:rPr lang="en-US" sz="1300" dirty="0"/>
              <a:t>3) </a:t>
            </a:r>
            <a:r>
              <a:rPr lang="en-US" sz="1300" dirty="0" err="1"/>
              <a:t>Flimnap</a:t>
            </a:r>
            <a:r>
              <a:rPr lang="en-US" sz="1300" dirty="0"/>
              <a:t> Crater (60</a:t>
            </a:r>
            <a:r>
              <a:rPr lang="en-US" sz="1300" baseline="30000" dirty="0"/>
              <a:t>o </a:t>
            </a:r>
            <a:r>
              <a:rPr lang="en-US" sz="1300" dirty="0"/>
              <a:t>N 10</a:t>
            </a:r>
            <a:r>
              <a:rPr lang="en-US" sz="1300" baseline="30000" dirty="0"/>
              <a:t>o </a:t>
            </a:r>
            <a:r>
              <a:rPr lang="en-US" sz="1300" dirty="0"/>
              <a:t>E)</a:t>
            </a:r>
          </a:p>
          <a:p>
            <a:r>
              <a:rPr lang="en-US" sz="1300" dirty="0"/>
              <a:t>4) Gulliver Crater (81</a:t>
            </a:r>
            <a:r>
              <a:rPr lang="en-US" sz="1300" baseline="30000" dirty="0"/>
              <a:t>o </a:t>
            </a:r>
            <a:r>
              <a:rPr lang="en-US" sz="1300" dirty="0"/>
              <a:t>N 165</a:t>
            </a:r>
            <a:r>
              <a:rPr lang="en-US" sz="1300" baseline="30000" dirty="0"/>
              <a:t>o </a:t>
            </a:r>
            <a:r>
              <a:rPr lang="en-US" sz="1300" dirty="0"/>
              <a:t>E)</a:t>
            </a:r>
          </a:p>
          <a:p>
            <a:endParaRPr lang="en-US" sz="1300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F5D3FB17-C281-4FBB-855B-692517CAA32A}"/>
              </a:ext>
            </a:extLst>
          </p:cNvPr>
          <p:cNvSpPr/>
          <p:nvPr/>
        </p:nvSpPr>
        <p:spPr>
          <a:xfrm flipH="1" flipV="1">
            <a:off x="8541485" y="3702847"/>
            <a:ext cx="6363233" cy="3394474"/>
          </a:xfrm>
          <a:prstGeom prst="arc">
            <a:avLst>
              <a:gd name="adj1" fmla="val 15629225"/>
              <a:gd name="adj2" fmla="val 65067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25276-0F35-4E88-8314-B325C0F28F47}"/>
              </a:ext>
            </a:extLst>
          </p:cNvPr>
          <p:cNvSpPr txBox="1"/>
          <p:nvPr/>
        </p:nvSpPr>
        <p:spPr>
          <a:xfrm>
            <a:off x="1842471" y="570971"/>
            <a:ext cx="352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Concept of Operations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9691E6DD-4A03-428B-9E60-2D2058A46D8F}"/>
              </a:ext>
            </a:extLst>
          </p:cNvPr>
          <p:cNvSpPr/>
          <p:nvPr/>
        </p:nvSpPr>
        <p:spPr>
          <a:xfrm flipH="1">
            <a:off x="6904752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1CE7FA1C-8DA3-4473-94FA-93C2D6245773}"/>
              </a:ext>
            </a:extLst>
          </p:cNvPr>
          <p:cNvSpPr/>
          <p:nvPr/>
        </p:nvSpPr>
        <p:spPr>
          <a:xfrm flipH="1" flipV="1">
            <a:off x="6794755" y="1347358"/>
            <a:ext cx="2405306" cy="3607394"/>
          </a:xfrm>
          <a:prstGeom prst="arc">
            <a:avLst>
              <a:gd name="adj1" fmla="val 16269186"/>
              <a:gd name="adj2" fmla="val 2290961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A37F6161-1FE8-4A05-A5B4-F3AC8D02A0A4}"/>
              </a:ext>
            </a:extLst>
          </p:cNvPr>
          <p:cNvSpPr/>
          <p:nvPr/>
        </p:nvSpPr>
        <p:spPr>
          <a:xfrm>
            <a:off x="6531554" y="3487935"/>
            <a:ext cx="805433" cy="780901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8E193763-F6C6-409C-A363-868FC306A788}"/>
              </a:ext>
            </a:extLst>
          </p:cNvPr>
          <p:cNvSpPr/>
          <p:nvPr/>
        </p:nvSpPr>
        <p:spPr>
          <a:xfrm>
            <a:off x="9300851" y="6232503"/>
            <a:ext cx="805433" cy="780901"/>
          </a:xfrm>
          <a:prstGeom prst="flowChartConnector">
            <a:avLst/>
          </a:prstGeom>
          <a:solidFill>
            <a:srgbClr val="FFD2C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BB34581A-2031-4336-B0D8-1817AB9A5796}"/>
              </a:ext>
            </a:extLst>
          </p:cNvPr>
          <p:cNvSpPr/>
          <p:nvPr/>
        </p:nvSpPr>
        <p:spPr>
          <a:xfrm>
            <a:off x="11392005" y="5203312"/>
            <a:ext cx="805433" cy="780901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FDE25DC7-5450-4DDC-AB43-4FBEDB5272E5}"/>
              </a:ext>
            </a:extLst>
          </p:cNvPr>
          <p:cNvSpPr/>
          <p:nvPr/>
        </p:nvSpPr>
        <p:spPr>
          <a:xfrm>
            <a:off x="9111839" y="1536506"/>
            <a:ext cx="805433" cy="780901"/>
          </a:xfrm>
          <a:prstGeom prst="flowChartConnector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B244A113-ECB0-4887-91A7-FE4CB65A48E8}"/>
              </a:ext>
            </a:extLst>
          </p:cNvPr>
          <p:cNvSpPr/>
          <p:nvPr/>
        </p:nvSpPr>
        <p:spPr>
          <a:xfrm flipH="1" flipV="1">
            <a:off x="7730900" y="4275344"/>
            <a:ext cx="5480807" cy="3527002"/>
          </a:xfrm>
          <a:prstGeom prst="arc">
            <a:avLst>
              <a:gd name="adj1" fmla="val 13103557"/>
              <a:gd name="adj2" fmla="val 902354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457EE668-705D-4204-A822-38117EC4941D}"/>
              </a:ext>
            </a:extLst>
          </p:cNvPr>
          <p:cNvSpPr/>
          <p:nvPr/>
        </p:nvSpPr>
        <p:spPr>
          <a:xfrm>
            <a:off x="9990669" y="7355746"/>
            <a:ext cx="805433" cy="780901"/>
          </a:xfrm>
          <a:prstGeom prst="flowChartConnector">
            <a:avLst/>
          </a:prstGeom>
          <a:solidFill>
            <a:srgbClr val="EEC6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548C2-BCD9-4278-8FDD-9BA41BA899BB}"/>
              </a:ext>
            </a:extLst>
          </p:cNvPr>
          <p:cNvSpPr txBox="1"/>
          <p:nvPr/>
        </p:nvSpPr>
        <p:spPr>
          <a:xfrm rot="15112374">
            <a:off x="12349424" y="9128369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Phobos Orbit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F37E4F-3202-42F5-BE4E-2F86184CD3AA}"/>
              </a:ext>
            </a:extLst>
          </p:cNvPr>
          <p:cNvSpPr txBox="1"/>
          <p:nvPr/>
        </p:nvSpPr>
        <p:spPr>
          <a:xfrm rot="15112374">
            <a:off x="10749009" y="9094042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Deimos Orbit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F5936-2FF8-4726-93EB-1353E7A6E043}"/>
              </a:ext>
            </a:extLst>
          </p:cNvPr>
          <p:cNvSpPr txBox="1"/>
          <p:nvPr/>
        </p:nvSpPr>
        <p:spPr>
          <a:xfrm rot="15112374">
            <a:off x="8158862" y="9114515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DST Orbit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0FAC7-6F57-4293-90FF-8A3E6A5BA639}"/>
              </a:ext>
            </a:extLst>
          </p:cNvPr>
          <p:cNvSpPr txBox="1"/>
          <p:nvPr/>
        </p:nvSpPr>
        <p:spPr>
          <a:xfrm rot="15112374">
            <a:off x="6604169" y="9180860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Earth Orbit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6B4EA-9738-400C-AD5D-0E896D246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92" y="7133176"/>
            <a:ext cx="6470364" cy="2775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FE64FF-2625-408D-A220-108519906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160" y="4381388"/>
            <a:ext cx="6440319" cy="274590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5E77A89-D99F-4C2C-86FC-6DAFBD424250}"/>
              </a:ext>
            </a:extLst>
          </p:cNvPr>
          <p:cNvSpPr txBox="1"/>
          <p:nvPr/>
        </p:nvSpPr>
        <p:spPr>
          <a:xfrm>
            <a:off x="4170741" y="3894746"/>
            <a:ext cx="26515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Longest Eclipse: </a:t>
            </a:r>
            <a:r>
              <a:rPr lang="en-US" sz="1300" dirty="0"/>
              <a:t>14 hours</a:t>
            </a:r>
          </a:p>
          <a:p>
            <a:r>
              <a:rPr lang="en-US" sz="1300" b="1" dirty="0"/>
              <a:t>Longest Comm Blackout:</a:t>
            </a:r>
            <a:r>
              <a:rPr lang="en-US" sz="1300" dirty="0"/>
              <a:t> 13 hours</a:t>
            </a:r>
          </a:p>
        </p:txBody>
      </p:sp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BA1FFBC1-E449-481C-957A-389D011E3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338" y="1378820"/>
            <a:ext cx="230357" cy="129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F4B01BF1-7CFF-43C0-8642-5B270B605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63"/>
          <a:stretch/>
        </p:blipFill>
        <p:spPr bwMode="auto">
          <a:xfrm>
            <a:off x="13272415" y="1748405"/>
            <a:ext cx="2272386" cy="615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887551-A398-48C1-9972-194F69658A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296" y="1112163"/>
            <a:ext cx="3293964" cy="3094604"/>
          </a:xfrm>
          <a:prstGeom prst="rect">
            <a:avLst/>
          </a:prstGeom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7BD04948-1248-48CD-ABC2-016063185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039" y="6112353"/>
            <a:ext cx="1634824" cy="168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id="{FD177CAB-5F99-4490-9CB4-85DD9B9C1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0"/>
          <a:stretch/>
        </p:blipFill>
        <p:spPr bwMode="auto">
          <a:xfrm>
            <a:off x="6462625" y="999687"/>
            <a:ext cx="1543907" cy="149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42B7310D-51BF-4EAE-99AA-8FA2A26A7762}"/>
              </a:ext>
            </a:extLst>
          </p:cNvPr>
          <p:cNvSpPr/>
          <p:nvPr/>
        </p:nvSpPr>
        <p:spPr>
          <a:xfrm rot="18774346">
            <a:off x="8984344" y="3280766"/>
            <a:ext cx="1961962" cy="690117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Uplink/Downlink</a:t>
            </a:r>
          </a:p>
        </p:txBody>
      </p:sp>
      <p:sp>
        <p:nvSpPr>
          <p:cNvPr id="46" name="Arrow: Left-Right 45">
            <a:extLst>
              <a:ext uri="{FF2B5EF4-FFF2-40B4-BE49-F238E27FC236}">
                <a16:creationId xmlns:a16="http://schemas.microsoft.com/office/drawing/2014/main" id="{180F9277-D019-42FB-AEE7-5CBCA5FC39F6}"/>
              </a:ext>
            </a:extLst>
          </p:cNvPr>
          <p:cNvSpPr/>
          <p:nvPr/>
        </p:nvSpPr>
        <p:spPr>
          <a:xfrm rot="3966409">
            <a:off x="6620689" y="3302057"/>
            <a:ext cx="2487609" cy="647533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Return Link/Forward Link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114EC6-87B2-4885-96EC-1B08196BDF02}"/>
              </a:ext>
            </a:extLst>
          </p:cNvPr>
          <p:cNvSpPr txBox="1"/>
          <p:nvPr/>
        </p:nvSpPr>
        <p:spPr>
          <a:xfrm>
            <a:off x="5705447" y="872030"/>
            <a:ext cx="13867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Launch Vehicle: </a:t>
            </a:r>
            <a:r>
              <a:rPr lang="en-US" sz="1300" dirty="0"/>
              <a:t>Falcon Heavy</a:t>
            </a:r>
          </a:p>
        </p:txBody>
      </p:sp>
    </p:spTree>
    <p:extLst>
      <p:ext uri="{BB962C8B-B14F-4D97-AF65-F5344CB8AC3E}">
        <p14:creationId xmlns:p14="http://schemas.microsoft.com/office/powerpoint/2010/main" val="2478008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F3E5-A5A6-4137-9EF9-AFC52047D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Exploded Assembly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C4C03F-F81F-49CF-8E75-EF541C928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35" y="3085746"/>
            <a:ext cx="5619750" cy="5619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65543-E2C1-4503-AA87-F53AA319B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86" y="3085746"/>
            <a:ext cx="56197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64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010C-976E-4993-A602-7D9A5F6B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Operations/Sampling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1A6F-6990-428D-879B-F7FA8603C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6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5F704B-DEA5-433D-A08F-A052A8B1B3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9160229" y="541029"/>
            <a:ext cx="5476346" cy="2990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7B831-5B25-40D9-832D-B6A6E32799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1815419" y="7068311"/>
            <a:ext cx="5476346" cy="2990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E578B4-746C-4A19-BD77-DCE979E125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9160229" y="3804670"/>
            <a:ext cx="5476346" cy="2990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B80F21-A08E-41AD-A90A-241BFEDF85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9208007" y="7068311"/>
            <a:ext cx="5476346" cy="29900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93A73E-D3D1-461A-95AE-1796810A516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1815419" y="3804670"/>
            <a:ext cx="5476346" cy="29900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081876-6226-49C6-AABA-241C5C6D7FC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450"/>
                    </a14:imgEffect>
                    <a14:imgEffect>
                      <a14:saturation sat="158000"/>
                    </a14:imgEffect>
                    <a14:imgEffect>
                      <a14:brightnessContrast brigh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6" t="6835" r="17855" b="5159"/>
          <a:stretch/>
        </p:blipFill>
        <p:spPr>
          <a:xfrm>
            <a:off x="1815419" y="541028"/>
            <a:ext cx="5476346" cy="29900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278A35-873D-404B-B829-768EDF57BDE9}"/>
              </a:ext>
            </a:extLst>
          </p:cNvPr>
          <p:cNvSpPr txBox="1"/>
          <p:nvPr/>
        </p:nvSpPr>
        <p:spPr>
          <a:xfrm>
            <a:off x="7560029" y="3804670"/>
            <a:ext cx="16002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30C36A-105F-4F3B-B973-68FD33323DA3}"/>
              </a:ext>
            </a:extLst>
          </p:cNvPr>
          <p:cNvSpPr txBox="1"/>
          <p:nvPr/>
        </p:nvSpPr>
        <p:spPr>
          <a:xfrm>
            <a:off x="7560029" y="542560"/>
            <a:ext cx="4201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2. Mars Orbital Insertion / Parking Orbit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EEV Arrival Date: Jun 22,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DST Arrival Date: Jun 27,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0.90 km/s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u="sng" dirty="0">
                <a:solidFill>
                  <a:schemeClr val="bg1">
                    <a:lumMod val="95000"/>
                  </a:schemeClr>
                </a:solidFill>
              </a:rPr>
              <a:t>Parking Orbit Parameters: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Period: 5.0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Eccentricity: 0.84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SMA: 59000 km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BC14CB-A4F0-4286-A0B0-33C904956EF9}"/>
              </a:ext>
            </a:extLst>
          </p:cNvPr>
          <p:cNvSpPr txBox="1"/>
          <p:nvPr/>
        </p:nvSpPr>
        <p:spPr>
          <a:xfrm>
            <a:off x="7560029" y="3804670"/>
            <a:ext cx="250043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4. Return to DST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Return Date: Jul 12,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Time: 11 hrs.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0.90 km/s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808E58-47BF-4DBA-A437-EA57CBDEBF05}"/>
              </a:ext>
            </a:extLst>
          </p:cNvPr>
          <p:cNvSpPr txBox="1"/>
          <p:nvPr/>
        </p:nvSpPr>
        <p:spPr>
          <a:xfrm>
            <a:off x="7560029" y="7068311"/>
            <a:ext cx="25806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6. Return to DST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Return Date: Jul 26,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Time: 4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 0.63 km/s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A53D2D-83BA-4B62-AE95-91ADBA2020F5}"/>
              </a:ext>
            </a:extLst>
          </p:cNvPr>
          <p:cNvSpPr txBox="1"/>
          <p:nvPr/>
        </p:nvSpPr>
        <p:spPr>
          <a:xfrm>
            <a:off x="519482" y="541028"/>
            <a:ext cx="301010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1. EEV Transfer Arc to Mars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Launch Date: Oct 9, 2039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Time: 256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4.13 km/s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826442-6D1F-4E2E-8456-BE3651D3B63E}"/>
              </a:ext>
            </a:extLst>
          </p:cNvPr>
          <p:cNvSpPr txBox="1"/>
          <p:nvPr/>
        </p:nvSpPr>
        <p:spPr>
          <a:xfrm>
            <a:off x="519483" y="3804670"/>
            <a:ext cx="24020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3. Transfer to Phobos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Date: Jul 2,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Time on Phobos: 9.2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0.83 km/s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6C94CE-8587-4E78-9DA9-28ABF59BA3E1}"/>
              </a:ext>
            </a:extLst>
          </p:cNvPr>
          <p:cNvSpPr txBox="1"/>
          <p:nvPr/>
        </p:nvSpPr>
        <p:spPr>
          <a:xfrm>
            <a:off x="569775" y="7068311"/>
            <a:ext cx="24020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5. Transfer to Deimos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Date: Jul 15,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Time on Deimos: 4.9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0.59 km/s</a:t>
            </a:r>
          </a:p>
        </p:txBody>
      </p:sp>
    </p:spTree>
    <p:extLst>
      <p:ext uri="{BB962C8B-B14F-4D97-AF65-F5344CB8AC3E}">
        <p14:creationId xmlns:p14="http://schemas.microsoft.com/office/powerpoint/2010/main" val="1401646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2678-2201-468B-9D41-E9773976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P&amp;ID? Also LSS? Close-up on </a:t>
            </a:r>
            <a:r>
              <a:rPr lang="en-US" dirty="0" err="1"/>
              <a:t>ServMod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7DF49-4D82-459D-A3BD-4CA3E317C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56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2064</TotalTime>
  <Words>758</Words>
  <Application>Microsoft Office PowerPoint</Application>
  <PresentationFormat>Custom</PresentationFormat>
  <Paragraphs>166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Rounded MT Bold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Exploded Assembly</vt:lpstr>
      <vt:lpstr>Surface Operations/Sampling Detail</vt:lpstr>
      <vt:lpstr>PowerPoint Presentation</vt:lpstr>
      <vt:lpstr>P&amp;ID? Also LSS? Close-up on ServMod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Delurgio, Nicholas P</dc:creator>
  <cp:lastModifiedBy>Delurgio, Nicholas P</cp:lastModifiedBy>
  <cp:revision>85</cp:revision>
  <dcterms:created xsi:type="dcterms:W3CDTF">2022-04-14T18:28:57Z</dcterms:created>
  <dcterms:modified xsi:type="dcterms:W3CDTF">2022-05-04T21:37:43Z</dcterms:modified>
</cp:coreProperties>
</file>